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64999">
              <a:schemeClr val="bg1"/>
            </a:gs>
            <a:gs pos="100000">
              <a:srgbClr val="D1C39F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ECF4-627B-49C7-9C67-8A95620660BE}" type="datetimeFigureOut">
              <a:rPr lang="en-US" smtClean="0"/>
              <a:pPr/>
              <a:t>7/7/2012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34EA6-8502-45EF-8722-221B1810AC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 CONTROLLER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BASIC Stamp Board of Education (BoE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To power and program the BS2 module, it needs to be integrated in a PCB board. The PCB board that comes with the BS2 is called Board of Education (BoE) 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</a:t>
            </a:r>
            <a:r>
              <a:rPr lang="en-US" dirty="0"/>
              <a:t>board is fitted with components and IC 24-pins Socket to plug in the BS2 and easily establish the following:</a:t>
            </a:r>
          </a:p>
          <a:p>
            <a:pPr lvl="0"/>
            <a:r>
              <a:rPr lang="en-US" dirty="0"/>
              <a:t>to connect a power supply to run the BS2.</a:t>
            </a:r>
          </a:p>
          <a:p>
            <a:pPr lvl="0"/>
            <a:r>
              <a:rPr lang="en-US" dirty="0"/>
              <a:t>to program the BS2 through serial or USB cable from PC.</a:t>
            </a:r>
          </a:p>
          <a:p>
            <a:pPr lvl="0"/>
            <a:r>
              <a:rPr lang="en-US" dirty="0"/>
              <a:t>to build electronic circuits and control them from the BS2.</a:t>
            </a:r>
          </a:p>
          <a:p>
            <a:pPr lvl="0"/>
            <a:r>
              <a:rPr lang="en-US" dirty="0"/>
              <a:t>to connect and control servo motors.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parts of the BoE</a:t>
            </a:r>
          </a:p>
        </p:txBody>
      </p:sp>
      <p:pic>
        <p:nvPicPr>
          <p:cNvPr id="4" name="Content Placeholder 3" descr="BoE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435952"/>
            <a:ext cx="8037218" cy="49648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5635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Function of BoE </a:t>
            </a:r>
            <a:r>
              <a:rPr lang="en-US" b="1" dirty="0" smtClean="0"/>
              <a:t>Parts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533400"/>
          <a:ext cx="8610600" cy="721940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305300"/>
                <a:gridCol w="4305300"/>
              </a:tblGrid>
              <a:tr h="348343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Part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IC 24-pins Socket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plug in the BS microcontroller. </a:t>
                      </a:r>
                      <a:endParaRPr lang="en-US" dirty="0"/>
                    </a:p>
                  </a:txBody>
                  <a:tcPr/>
                </a:tc>
              </a:tr>
              <a:tr h="191588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Futura Md BT"/>
                        </a:rPr>
                        <a:t>Breadboard</a:t>
                      </a:r>
                      <a:endParaRPr lang="en-US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Breadboard is a prototype board that allows insertion of components for practical tasks. </a:t>
                      </a:r>
                    </a:p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Breadboard is separated into rows of five sockets in two columns. </a:t>
                      </a:r>
                    </a:p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five sockets in each row are internally connected.</a:t>
                      </a:r>
                      <a:endParaRPr lang="en-US" dirty="0"/>
                    </a:p>
                  </a:txBody>
                  <a:tcPr/>
                </a:tc>
              </a:tr>
              <a:tr h="139337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Futura Md BT"/>
                        </a:rPr>
                        <a:t>I/O Header</a:t>
                      </a:r>
                      <a:endParaRPr lang="en-US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vertical black 16-sockets labeled (P0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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P15)</a:t>
                      </a:r>
                    </a:p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 is used to make connection to I/O pins of the BS2, and is referred to as the I/O Header. 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Power Header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horizontal black sockets used to supply power to the circuits .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1393371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Selector switch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Selector switch to switch ON/OFF the BoE. It has 3-positions: </a:t>
                      </a:r>
                    </a:p>
                    <a:p>
                      <a:pPr algn="l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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OFF,</a:t>
                      </a:r>
                    </a:p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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ON, and </a:t>
                      </a:r>
                    </a:p>
                    <a:p>
                      <a:pPr algn="l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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Servo power ON.</a:t>
                      </a:r>
                      <a:endParaRPr lang="en-US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74638"/>
            <a:ext cx="5410200" cy="4111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685800"/>
          <a:ext cx="8305800" cy="448106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152900"/>
                <a:gridCol w="41529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Part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Function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</a:rPr>
                        <a:t>LED indicator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</a:rPr>
                        <a:t>To indicate if the BoE is powered and switched ON.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Serial Programming Port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</a:rPr>
                        <a:t>9 pin connector to connect your serial cable to PC.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</a:rPr>
                        <a:t>Battery socket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Futura Md BT"/>
                        </a:rPr>
                        <a:t>Battery socket to connect the 9V DC battery.</a:t>
                      </a:r>
                      <a:endParaRPr lang="en-US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</a:rPr>
                        <a:t>Servo Connections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Times New Roman"/>
                        </a:rPr>
                        <a:t>To connect up to 4-servo motors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</a:rPr>
                        <a:t>Reset Switch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Allows resetting of programs.</a:t>
                      </a:r>
                      <a:r>
                        <a:rPr lang="en-US" sz="1800" dirty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+mn-lt"/>
                          <a:ea typeface="Times New Roman"/>
                        </a:rPr>
                        <a:t>Press&amp;release</a:t>
                      </a:r>
                      <a:r>
                        <a:rPr lang="en-US" sz="1800" dirty="0">
                          <a:latin typeface="+mn-lt"/>
                          <a:ea typeface="Times New Roman"/>
                        </a:rPr>
                        <a:t> to start the program on your BS2 again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</a:rPr>
                        <a:t>5V regulator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</a:rPr>
                        <a:t>To regulate (5.5</a:t>
                      </a:r>
                      <a:r>
                        <a:rPr lang="en-US" sz="1800" dirty="0">
                          <a:latin typeface="+mn-lt"/>
                          <a:ea typeface="Times New Roman"/>
                          <a:sym typeface="Symbol"/>
                        </a:rPr>
                        <a:t></a:t>
                      </a:r>
                      <a:r>
                        <a:rPr lang="en-US" sz="1800" dirty="0">
                          <a:latin typeface="+mn-lt"/>
                          <a:ea typeface="Times New Roman"/>
                        </a:rPr>
                        <a:t>15V</a:t>
                      </a:r>
                      <a:r>
                        <a:rPr lang="en-US" sz="1800" baseline="-25000" dirty="0">
                          <a:latin typeface="+mn-lt"/>
                          <a:ea typeface="Times New Roman"/>
                        </a:rPr>
                        <a:t>DC</a:t>
                      </a:r>
                      <a:r>
                        <a:rPr lang="en-US" sz="1800" dirty="0">
                          <a:latin typeface="+mn-lt"/>
                          <a:ea typeface="Times New Roman"/>
                        </a:rPr>
                        <a:t>) input voltage  to 5V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Power Header is divided into 3 parts as follows:</a:t>
            </a:r>
          </a:p>
          <a:p>
            <a:pPr lvl="0"/>
            <a:r>
              <a:rPr lang="en-US" dirty="0" smtClean="0"/>
              <a:t>VDD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provides +5 Volts DC</a:t>
            </a:r>
          </a:p>
          <a:p>
            <a:pPr lvl="0"/>
            <a:r>
              <a:rPr lang="en-US" dirty="0" smtClean="0"/>
              <a:t>VSS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represents the GND (0 Volts)</a:t>
            </a:r>
          </a:p>
          <a:p>
            <a:r>
              <a:rPr lang="en-US" smtClean="0"/>
              <a:t>V</a:t>
            </a:r>
            <a:r>
              <a:rPr lang="en-US" baseline="-25000" smtClean="0"/>
              <a:t>IN</a:t>
            </a:r>
            <a:r>
              <a:rPr lang="en-US" b="1" smtClean="0">
                <a:sym typeface="Symbol"/>
              </a:rPr>
              <a:t></a:t>
            </a:r>
            <a:r>
              <a:rPr lang="en-US" smtClean="0"/>
              <a:t> Supply Voltage from battery (9V) or wall DC supply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Name </a:t>
            </a:r>
            <a:r>
              <a:rPr lang="en-US" dirty="0"/>
              <a:t>some gadgets that use microcontrollers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Define </a:t>
            </a:r>
            <a:r>
              <a:rPr lang="en-US" dirty="0"/>
              <a:t>a microcontroller.</a:t>
            </a:r>
          </a:p>
          <a:p>
            <a:pPr lvl="0"/>
            <a:r>
              <a:rPr lang="en-US" dirty="0"/>
              <a:t>Differentiate between a computer and a microcontroller.</a:t>
            </a:r>
          </a:p>
          <a:p>
            <a:pPr lvl="0"/>
            <a:r>
              <a:rPr lang="en-US" dirty="0"/>
              <a:t>Describe the components of a microcontroller.</a:t>
            </a:r>
          </a:p>
          <a:p>
            <a:pPr lvl="0"/>
            <a:r>
              <a:rPr lang="en-US" dirty="0"/>
              <a:t>Define the pin functions of the BASIC Stamp 2 (BS 2).</a:t>
            </a:r>
          </a:p>
          <a:p>
            <a:pPr lvl="0"/>
            <a:r>
              <a:rPr lang="en-US" dirty="0"/>
              <a:t>Name the parts of the BASIC Stamp Board of Education (BoE).</a:t>
            </a:r>
          </a:p>
          <a:p>
            <a:pPr lvl="0"/>
            <a:r>
              <a:rPr lang="en-US" dirty="0"/>
              <a:t>Describe the function of each part of the BASIC Stamp BoE.</a:t>
            </a:r>
          </a:p>
          <a:p>
            <a:pPr lvl="0"/>
            <a:r>
              <a:rPr lang="en-US" dirty="0"/>
              <a:t>Identify and name the three main panels of the BASIC stamp Editor.</a:t>
            </a:r>
          </a:p>
          <a:p>
            <a:pPr lvl="0"/>
            <a:r>
              <a:rPr lang="en-US" dirty="0"/>
              <a:t>Demonstrate the function of the DEBUG command, DEBUG formatters and control characters by running simple BS2 programs.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Introduction to Microcontrollers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What are microcontrollers</a:t>
            </a:r>
            <a:r>
              <a:rPr lang="en-US" b="1" dirty="0" smtClean="0"/>
              <a:t>?</a:t>
            </a:r>
          </a:p>
          <a:p>
            <a:r>
              <a:rPr lang="en-US" dirty="0" smtClean="0"/>
              <a:t>Microcontrollers </a:t>
            </a:r>
            <a:r>
              <a:rPr lang="en-US" dirty="0"/>
              <a:t>are special purpose computers that can do one task well. </a:t>
            </a:r>
            <a:endParaRPr lang="en-US" dirty="0" smtClean="0"/>
          </a:p>
          <a:p>
            <a:r>
              <a:rPr lang="en-US" dirty="0" smtClean="0"/>
              <a:t>Here we will </a:t>
            </a:r>
            <a:r>
              <a:rPr lang="en-US" dirty="0"/>
              <a:t>be introduced to the BASIC Stamp 2 microcontroller developed by Parallax.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3494" t="3816" r="2756" b="5890"/>
          <a:stretch>
            <a:fillRect/>
          </a:stretch>
        </p:blipFill>
        <p:spPr bwMode="auto">
          <a:xfrm>
            <a:off x="4953000" y="2362200"/>
            <a:ext cx="3276600" cy="25614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Comparison 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778971"/>
          <a:ext cx="7848600" cy="5870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300"/>
                <a:gridCol w="3924300"/>
              </a:tblGrid>
              <a:tr h="7817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COMPUTER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MICROCONTROLLER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b"/>
                </a:tc>
              </a:tr>
              <a:tr h="2239727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   has the following parts:</a:t>
                      </a:r>
                    </a:p>
                    <a:p>
                      <a:pPr lvl="0" algn="ctr">
                        <a:buFont typeface="Wingdings" pitchFamily="2" charset="2"/>
                        <a:buNone/>
                      </a:pPr>
                      <a:endParaRPr lang="en-US" dirty="0" smtClean="0"/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  Central Processing Unit (CPU)</a:t>
                      </a:r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endParaRPr lang="en-US" dirty="0" smtClean="0"/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     Memory</a:t>
                      </a:r>
                    </a:p>
                    <a:p>
                      <a:pPr lvl="0" algn="ctr"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  </a:t>
                      </a:r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Input and Output devices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 smtClean="0"/>
                        <a:t>      has the following parts:</a:t>
                      </a:r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endParaRPr lang="en-US" dirty="0" smtClean="0"/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Central Processing Unit (CPU)</a:t>
                      </a:r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endParaRPr lang="en-US" dirty="0" smtClean="0"/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Memory</a:t>
                      </a:r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endParaRPr lang="en-US" dirty="0" smtClean="0"/>
                    </a:p>
                    <a:p>
                      <a:pPr lvl="0" algn="ctr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Input and Output devices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627123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can run many tasks at a time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 do only one dedicated task. </a:t>
                      </a:r>
                      <a:endParaRPr lang="en-US" dirty="0"/>
                    </a:p>
                  </a:txBody>
                  <a:tcPr/>
                </a:tc>
              </a:tr>
              <a:tr h="79437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Separate individual </a:t>
                      </a:r>
                      <a:r>
                        <a:rPr lang="en-US" baseline="0" dirty="0" smtClean="0"/>
                        <a:t> devices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200" dirty="0" smtClean="0">
                          <a:latin typeface="Verdana"/>
                          <a:ea typeface="Times New Roman"/>
                          <a:cs typeface="Verdana"/>
                        </a:rPr>
                        <a:t>   </a:t>
                      </a:r>
                      <a:r>
                        <a:rPr lang="en-US" sz="1800" dirty="0" smtClean="0">
                          <a:latin typeface="+mj-lt"/>
                          <a:ea typeface="Times New Roman"/>
                          <a:cs typeface="Verdana"/>
                        </a:rPr>
                        <a:t>can </a:t>
                      </a:r>
                      <a:r>
                        <a:rPr lang="en-US" sz="1800" dirty="0">
                          <a:latin typeface="+mj-lt"/>
                          <a:ea typeface="Times New Roman"/>
                          <a:cs typeface="Verdana"/>
                        </a:rPr>
                        <a:t>be embedded inside some other devices to control their actions.</a:t>
                      </a:r>
                      <a:endParaRPr lang="en-US" sz="1800" dirty="0">
                        <a:latin typeface="+mj-lt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  <a:tr h="44668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Comparatively</a:t>
                      </a:r>
                      <a:r>
                        <a:rPr lang="en-US" baseline="0" dirty="0" smtClean="0"/>
                        <a:t> bigger in size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Small in size</a:t>
                      </a:r>
                      <a:endParaRPr lang="en-US" dirty="0"/>
                    </a:p>
                  </a:txBody>
                  <a:tcPr anchor="ctr"/>
                </a:tc>
              </a:tr>
              <a:tr h="44668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expensive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 cost devices</a:t>
                      </a:r>
                      <a:endParaRPr lang="en-US" dirty="0"/>
                    </a:p>
                  </a:txBody>
                  <a:tcPr anchor="ctr"/>
                </a:tc>
              </a:tr>
              <a:tr h="44668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r>
                        <a:rPr lang="en-US" baseline="0" dirty="0" smtClean="0"/>
                        <a:t> power devices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 power devices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Microcontroller Architecture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Microcontroller </a:t>
            </a:r>
            <a:r>
              <a:rPr lang="en-US" sz="2400" dirty="0"/>
              <a:t>is a small computer on a </a:t>
            </a:r>
            <a:r>
              <a:rPr lang="en-US" sz="2400" b="1" u="sng" dirty="0"/>
              <a:t>single IC </a:t>
            </a:r>
            <a:r>
              <a:rPr lang="en-US" sz="2400" dirty="0"/>
              <a:t>consisting of</a:t>
            </a:r>
          </a:p>
          <a:p>
            <a:pPr lvl="0"/>
            <a:r>
              <a:rPr lang="en-US" sz="2400" dirty="0"/>
              <a:t>Central processing unit (CPU)</a:t>
            </a:r>
          </a:p>
          <a:p>
            <a:pPr lvl="0"/>
            <a:r>
              <a:rPr lang="en-US" sz="2400" dirty="0"/>
              <a:t>Memory</a:t>
            </a:r>
          </a:p>
          <a:p>
            <a:pPr lvl="0"/>
            <a:r>
              <a:rPr lang="en-US" sz="2400" dirty="0"/>
              <a:t>Input and Output ports (I/O pins)</a:t>
            </a:r>
          </a:p>
          <a:p>
            <a:endParaRPr lang="en-US" dirty="0"/>
          </a:p>
          <a:p>
            <a:pPr fontAlgn="t"/>
            <a:endParaRPr lang="en-US" b="1" dirty="0"/>
          </a:p>
          <a:p>
            <a:pPr fontAlgn="t"/>
            <a:endParaRPr lang="en-US" b="1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endParaRPr lang="en-US" dirty="0"/>
          </a:p>
        </p:txBody>
      </p:sp>
      <p:pic>
        <p:nvPicPr>
          <p:cNvPr id="7" name="Content Placeholder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3494" t="3816" r="2756" b="5890"/>
          <a:stretch>
            <a:fillRect/>
          </a:stretch>
        </p:blipFill>
        <p:spPr bwMode="auto">
          <a:xfrm>
            <a:off x="5257800" y="3581400"/>
            <a:ext cx="3276600" cy="25614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274638"/>
            <a:ext cx="48768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 CPU</a:t>
            </a:r>
            <a:r>
              <a:rPr lang="en-US" b="1" dirty="0"/>
              <a:t>: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CPU is the “brain” that executes the programs. </a:t>
            </a:r>
          </a:p>
          <a:p>
            <a:r>
              <a:rPr lang="en-US" dirty="0" smtClean="0"/>
              <a:t>it </a:t>
            </a:r>
            <a:r>
              <a:rPr lang="en-US" dirty="0"/>
              <a:t>can perform addition, subtraction, division, and multiplication operations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0">
              <a:buNone/>
            </a:pPr>
            <a:r>
              <a:rPr lang="en-US" b="1" dirty="0" smtClean="0"/>
              <a:t>    Memory:</a:t>
            </a:r>
          </a:p>
          <a:p>
            <a:pPr lvl="0"/>
            <a:r>
              <a:rPr lang="en-US" dirty="0" smtClean="0"/>
              <a:t>The </a:t>
            </a:r>
            <a:r>
              <a:rPr lang="en-US" dirty="0"/>
              <a:t>microcontroller memory is used to store programs. </a:t>
            </a:r>
            <a:endParaRPr lang="en-US" dirty="0" smtClean="0"/>
          </a:p>
          <a:p>
            <a:pPr lvl="0"/>
            <a:r>
              <a:rPr lang="en-US" dirty="0" smtClean="0"/>
              <a:t>It </a:t>
            </a:r>
            <a:r>
              <a:rPr lang="en-US" dirty="0"/>
              <a:t>consists of cells called memory locations. </a:t>
            </a:r>
            <a:endParaRPr lang="en-US" dirty="0" smtClean="0"/>
          </a:p>
          <a:p>
            <a:pPr lvl="0"/>
            <a:r>
              <a:rPr lang="en-US" dirty="0" smtClean="0"/>
              <a:t>Just </a:t>
            </a:r>
            <a:r>
              <a:rPr lang="en-US" dirty="0"/>
              <a:t>like a computer memory, a microcontroller has short term (volatile)  memory and long term (non-volatile) memory.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274638"/>
            <a:ext cx="35814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153400" cy="528796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Input and Output Ports</a:t>
            </a:r>
            <a:r>
              <a:rPr lang="en-US" dirty="0"/>
              <a:t>: </a:t>
            </a:r>
            <a:endParaRPr lang="en-US" dirty="0" smtClean="0"/>
          </a:p>
          <a:p>
            <a:pPr lvl="0"/>
            <a:r>
              <a:rPr lang="en-US" dirty="0"/>
              <a:t>The microcontroller uses its input and output ports to communicate with the outside world. </a:t>
            </a:r>
            <a:endParaRPr lang="en-US" dirty="0" smtClean="0"/>
          </a:p>
          <a:p>
            <a:pPr lvl="0"/>
            <a:r>
              <a:rPr lang="en-US" dirty="0" smtClean="0"/>
              <a:t>Through </a:t>
            </a:r>
            <a:r>
              <a:rPr lang="en-US" dirty="0"/>
              <a:t>its </a:t>
            </a:r>
            <a:r>
              <a:rPr lang="en-US" dirty="0" err="1"/>
              <a:t>Input/Output</a:t>
            </a:r>
            <a:r>
              <a:rPr lang="en-US" dirty="0"/>
              <a:t> (I/O) ports, it is possible to connect various input and output devices to the microcontroller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 </a:t>
            </a:r>
            <a:r>
              <a:rPr lang="en-US" dirty="0"/>
              <a:t>Examples of input devices  </a:t>
            </a:r>
            <a:r>
              <a:rPr lang="en-US" dirty="0" smtClean="0"/>
              <a:t>-  </a:t>
            </a:r>
            <a:r>
              <a:rPr lang="en-US" dirty="0"/>
              <a:t>switches, pushbuttons, sensors. </a:t>
            </a:r>
            <a:endParaRPr lang="en-US" dirty="0" smtClean="0"/>
          </a:p>
          <a:p>
            <a:pPr lvl="0"/>
            <a:r>
              <a:rPr lang="en-US" dirty="0" smtClean="0"/>
              <a:t>Examples </a:t>
            </a:r>
            <a:r>
              <a:rPr lang="en-US" dirty="0"/>
              <a:t>of output devices  </a:t>
            </a:r>
            <a:r>
              <a:rPr lang="en-US" dirty="0" smtClean="0"/>
              <a:t>-  </a:t>
            </a:r>
            <a:r>
              <a:rPr lang="en-US" dirty="0"/>
              <a:t>buzzer, LED, lamp 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BASIC Stamp 2 Microcontroller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Parallax, Inc.’s BASIC Stamp 2 module has a microcontroller built onto it.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a black chip with lettering on it that reads “PIC16C57”.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rest of the components on the BASIC Stamp module are also found in consumer appliances you use everyday. </a:t>
            </a:r>
            <a:endParaRPr lang="en-US" dirty="0" smtClean="0"/>
          </a:p>
          <a:p>
            <a:r>
              <a:rPr lang="en-US" dirty="0" smtClean="0"/>
              <a:t>Basic Stamp2 has 16 (I/O) ports. </a:t>
            </a:r>
          </a:p>
          <a:p>
            <a:r>
              <a:rPr lang="en-US" dirty="0" smtClean="0"/>
              <a:t>Each one is bi-directional - this means that each I/O port can be programmed to be either an input or an output port.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BASIC </a:t>
            </a:r>
            <a:r>
              <a:rPr lang="en-US" b="1" dirty="0"/>
              <a:t>Stamp 2 Pin Assignment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pin assignment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990600"/>
            <a:ext cx="8534400" cy="56436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841</Words>
  <Application>Microsoft Office PowerPoint</Application>
  <PresentationFormat>On-screen Show (4:3)</PresentationFormat>
  <Paragraphs>151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MICRO CONTROLLER</vt:lpstr>
      <vt:lpstr>Learning Objectives</vt:lpstr>
      <vt:lpstr> Introduction to Microcontrollers</vt:lpstr>
      <vt:lpstr>Comparison  </vt:lpstr>
      <vt:lpstr>Microcontroller Architecture</vt:lpstr>
      <vt:lpstr>Slide 6</vt:lpstr>
      <vt:lpstr>Slide 7</vt:lpstr>
      <vt:lpstr>BASIC Stamp 2 Microcontroller</vt:lpstr>
      <vt:lpstr>BASIC Stamp 2 Pin Assignment </vt:lpstr>
      <vt:lpstr>BASIC Stamp Board of Education (BoE)</vt:lpstr>
      <vt:lpstr>Main parts of the BoE</vt:lpstr>
      <vt:lpstr>Function of BoE Parts 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 CONTROLLER</dc:title>
  <dc:creator>aruna.anand</dc:creator>
  <cp:lastModifiedBy>aruna.anand</cp:lastModifiedBy>
  <cp:revision>8</cp:revision>
  <dcterms:created xsi:type="dcterms:W3CDTF">2012-07-06T11:36:28Z</dcterms:created>
  <dcterms:modified xsi:type="dcterms:W3CDTF">2012-07-07T14:38:44Z</dcterms:modified>
</cp:coreProperties>
</file>